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1038"/>
    <p:restoredTop sz="94599"/>
  </p:normalViewPr>
  <p:slideViewPr>
    <p:cSldViewPr snapToGrid="0" snapToObjects="1">
      <p:cViewPr varScale="1">
        <p:scale>
          <a:sx n="108" d="100"/>
          <a:sy n="108" d="100"/>
        </p:scale>
        <p:origin x="13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71" d="100"/>
          <a:sy n="171" d="100"/>
        </p:scale>
        <p:origin x="1288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A829326-EBB4-0441-AFD1-DC601D701F8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CAA8CF-F5B6-5B4E-BC1C-E00D5F0D5A9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9A6D0A-B953-1A45-ADEA-97AF2A228AD1}" type="datetimeFigureOut">
              <a:rPr lang="pl-PL" smtClean="0"/>
              <a:t>06.06.2023</a:t>
            </a:fld>
            <a:endParaRPr lang="pl-P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AC6462-BC9F-5F46-9948-06199BD6D01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B9024B-D6E2-5344-8395-269FA1E53E5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F9545-7F12-A945-9BB0-7F8CED68512B}" type="slidenum">
              <a:rPr lang="pl-PL" smtClean="0"/>
              <a:t>‹Nº›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34205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9" name="Shape 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27730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m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25">
            <a:extLst>
              <a:ext uri="{FF2B5EF4-FFF2-40B4-BE49-F238E27FC236}">
                <a16:creationId xmlns:a16="http://schemas.microsoft.com/office/drawing/2014/main" id="{F26B1B37-E356-DB49-97FE-5DA721A2F02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84547" y="547844"/>
            <a:ext cx="2437200" cy="4608262"/>
          </a:xfrm>
          <a:prstGeom prst="rect">
            <a:avLst/>
          </a:prstGeom>
          <a:ln w="25400">
            <a:solidFill>
              <a:srgbClr val="96CDEA"/>
            </a:solidFill>
          </a:ln>
        </p:spPr>
        <p:txBody>
          <a:bodyPr/>
          <a:lstStyle/>
          <a:p>
            <a:endParaRPr dirty="0"/>
          </a:p>
        </p:txBody>
      </p:sp>
      <p:sp>
        <p:nvSpPr>
          <p:cNvPr id="41" name="Shape 30">
            <a:extLst>
              <a:ext uri="{FF2B5EF4-FFF2-40B4-BE49-F238E27FC236}">
                <a16:creationId xmlns:a16="http://schemas.microsoft.com/office/drawing/2014/main" id="{B960E905-E9BB-9944-83F6-8C7B3E52D37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324694" y="2865600"/>
            <a:ext cx="2437200" cy="2289601"/>
          </a:xfrm>
          <a:prstGeom prst="rect">
            <a:avLst/>
          </a:prstGeom>
          <a:ln w="25400">
            <a:solidFill>
              <a:srgbClr val="96CDEA"/>
            </a:solidFill>
          </a:ln>
        </p:spPr>
        <p:txBody>
          <a:bodyPr/>
          <a:lstStyle/>
          <a:p>
            <a:endParaRPr dirty="0"/>
          </a:p>
        </p:txBody>
      </p:sp>
      <p:sp>
        <p:nvSpPr>
          <p:cNvPr id="40" name="Shape 29">
            <a:extLst>
              <a:ext uri="{FF2B5EF4-FFF2-40B4-BE49-F238E27FC236}">
                <a16:creationId xmlns:a16="http://schemas.microsoft.com/office/drawing/2014/main" id="{58F87794-5CAB-6A4A-BE8E-19BD80F39E3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324694" y="546496"/>
            <a:ext cx="2437200" cy="2319441"/>
          </a:xfrm>
          <a:prstGeom prst="rect">
            <a:avLst/>
          </a:prstGeom>
          <a:ln w="25400">
            <a:solidFill>
              <a:srgbClr val="96CDEA"/>
            </a:solidFill>
          </a:ln>
        </p:spPr>
        <p:txBody>
          <a:bodyPr/>
          <a:lstStyle/>
          <a:p>
            <a:endParaRPr dirty="0"/>
          </a:p>
        </p:txBody>
      </p:sp>
      <p:sp>
        <p:nvSpPr>
          <p:cNvPr id="45" name="Shape 31">
            <a:extLst>
              <a:ext uri="{FF2B5EF4-FFF2-40B4-BE49-F238E27FC236}">
                <a16:creationId xmlns:a16="http://schemas.microsoft.com/office/drawing/2014/main" id="{DA24DE58-436B-D145-B2AC-2C9AE6F8EDE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765394" y="546495"/>
            <a:ext cx="2419200" cy="4609349"/>
          </a:xfrm>
          <a:prstGeom prst="rect">
            <a:avLst/>
          </a:prstGeom>
          <a:ln w="25400">
            <a:solidFill>
              <a:srgbClr val="96CDEA"/>
            </a:solidFill>
          </a:ln>
        </p:spPr>
        <p:txBody>
          <a:bodyPr/>
          <a:lstStyle/>
          <a:p>
            <a:endParaRPr dirty="0"/>
          </a:p>
        </p:txBody>
      </p:sp>
      <p:sp>
        <p:nvSpPr>
          <p:cNvPr id="44" name="Shape 28">
            <a:extLst>
              <a:ext uri="{FF2B5EF4-FFF2-40B4-BE49-F238E27FC236}">
                <a16:creationId xmlns:a16="http://schemas.microsoft.com/office/drawing/2014/main" id="{9C101CE5-3880-C94C-91A2-6BF18A27A3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138213" y="5155200"/>
            <a:ext cx="6046381" cy="1692001"/>
          </a:xfrm>
          <a:prstGeom prst="rect">
            <a:avLst/>
          </a:prstGeom>
          <a:ln w="25400">
            <a:solidFill>
              <a:srgbClr val="96CDEA"/>
            </a:solidFill>
          </a:ln>
        </p:spPr>
        <p:txBody>
          <a:bodyPr/>
          <a:lstStyle/>
          <a:p>
            <a:endParaRPr dirty="0"/>
          </a:p>
        </p:txBody>
      </p:sp>
      <p:sp>
        <p:nvSpPr>
          <p:cNvPr id="37" name="Shape 24">
            <a:extLst>
              <a:ext uri="{FF2B5EF4-FFF2-40B4-BE49-F238E27FC236}">
                <a16:creationId xmlns:a16="http://schemas.microsoft.com/office/drawing/2014/main" id="{686CC273-4374-A34C-9797-FA59FAAAE3A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444400" y="546495"/>
            <a:ext cx="2437200" cy="2320833"/>
          </a:xfrm>
          <a:prstGeom prst="rect">
            <a:avLst/>
          </a:prstGeom>
          <a:ln w="25400">
            <a:solidFill>
              <a:srgbClr val="96CDEA"/>
            </a:solidFill>
          </a:ln>
        </p:spPr>
        <p:txBody>
          <a:bodyPr/>
          <a:lstStyle/>
          <a:p>
            <a:endParaRPr dirty="0"/>
          </a:p>
        </p:txBody>
      </p:sp>
      <p:pic>
        <p:nvPicPr>
          <p:cNvPr id="15" name="image1.png" descr="C:\Users\boris\Dropbox\BMFoundry\02 BMWebApp\DEsign\Materials\report icons\report_ch.png">
            <a:extLst>
              <a:ext uri="{FF2B5EF4-FFF2-40B4-BE49-F238E27FC236}">
                <a16:creationId xmlns:a16="http://schemas.microsoft.com/office/drawing/2014/main" id="{0AC4AE38-CB1D-2F43-A8C9-D0EF2F495B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71553" y="2839888"/>
            <a:ext cx="311994" cy="311994"/>
          </a:xfrm>
          <a:prstGeom prst="rect">
            <a:avLst/>
          </a:prstGeom>
          <a:ln w="12700">
            <a:miter lim="400000"/>
          </a:ln>
        </p:spPr>
      </p:pic>
      <p:pic>
        <p:nvPicPr>
          <p:cNvPr id="16" name="image2.png" descr="C:\Users\boris\Dropbox\BMFoundry\02 BMWebApp\DEsign\Materials\report icons\report_cr.png">
            <a:extLst>
              <a:ext uri="{FF2B5EF4-FFF2-40B4-BE49-F238E27FC236}">
                <a16:creationId xmlns:a16="http://schemas.microsoft.com/office/drawing/2014/main" id="{2E38A158-5E26-CC49-8FAD-F64934F9155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471553" y="514750"/>
            <a:ext cx="311994" cy="311994"/>
          </a:xfrm>
          <a:prstGeom prst="rect">
            <a:avLst/>
          </a:prstGeom>
          <a:ln w="12700">
            <a:miter lim="400000"/>
          </a:ln>
        </p:spPr>
      </p:pic>
      <p:pic>
        <p:nvPicPr>
          <p:cNvPr id="17" name="image3.png" descr="C:\Users\boris\Dropbox\BMFoundry\02 BMWebApp\DEsign\Materials\report icons\report_cs.png">
            <a:extLst>
              <a:ext uri="{FF2B5EF4-FFF2-40B4-BE49-F238E27FC236}">
                <a16:creationId xmlns:a16="http://schemas.microsoft.com/office/drawing/2014/main" id="{FB196B93-52D1-274A-BFC3-34AF33DCA5E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834832" y="536869"/>
            <a:ext cx="311994" cy="311994"/>
          </a:xfrm>
          <a:prstGeom prst="rect">
            <a:avLst/>
          </a:prstGeom>
          <a:ln w="12700">
            <a:miter lim="400000"/>
          </a:ln>
        </p:spPr>
      </p:pic>
      <p:pic>
        <p:nvPicPr>
          <p:cNvPr id="18" name="image4.png" descr="C:\Users\boris\Dropbox\BMFoundry\02 BMWebApp\DEsign\Materials\report icons\report_cst.png">
            <a:extLst>
              <a:ext uri="{FF2B5EF4-FFF2-40B4-BE49-F238E27FC236}">
                <a16:creationId xmlns:a16="http://schemas.microsoft.com/office/drawing/2014/main" id="{974D1CE8-4A24-A749-AD7C-F76F0A1BBF65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833307" y="5157192"/>
            <a:ext cx="311994" cy="311994"/>
          </a:xfrm>
          <a:prstGeom prst="rect">
            <a:avLst/>
          </a:prstGeom>
          <a:ln w="12700">
            <a:miter lim="400000"/>
          </a:ln>
        </p:spPr>
      </p:pic>
      <p:pic>
        <p:nvPicPr>
          <p:cNvPr id="19" name="image5.png" descr="C:\Users\boris\Dropbox\BMFoundry\02 BMWebApp\DEsign\Materials\report icons\report_ka.png">
            <a:extLst>
              <a:ext uri="{FF2B5EF4-FFF2-40B4-BE49-F238E27FC236}">
                <a16:creationId xmlns:a16="http://schemas.microsoft.com/office/drawing/2014/main" id="{4D8193DD-9C5A-7E41-B81A-AF0269328E14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559878" y="563927"/>
            <a:ext cx="311994" cy="311994"/>
          </a:xfrm>
          <a:prstGeom prst="rect">
            <a:avLst/>
          </a:prstGeom>
          <a:ln w="12700">
            <a:miter lim="400000"/>
          </a:ln>
        </p:spPr>
      </p:pic>
      <p:pic>
        <p:nvPicPr>
          <p:cNvPr id="20" name="image7.png" descr="C:\Users\boris\Dropbox\BMFoundry\02 BMWebApp\DEsign\Materials\report icons\report_kr.png">
            <a:extLst>
              <a:ext uri="{FF2B5EF4-FFF2-40B4-BE49-F238E27FC236}">
                <a16:creationId xmlns:a16="http://schemas.microsoft.com/office/drawing/2014/main" id="{965DEEF5-7F02-404D-BD27-DC60DDF34F0C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4512728" y="2852935"/>
            <a:ext cx="311994" cy="311994"/>
          </a:xfrm>
          <a:prstGeom prst="rect">
            <a:avLst/>
          </a:prstGeom>
          <a:ln w="12700">
            <a:miter lim="400000"/>
          </a:ln>
        </p:spPr>
      </p:pic>
      <p:pic>
        <p:nvPicPr>
          <p:cNvPr id="21" name="image8.png" descr="C:\Users\boris\Dropbox\BMFoundry\02 BMWebApp\DEsign\Materials\report icons\report_rs.png">
            <a:extLst>
              <a:ext uri="{FF2B5EF4-FFF2-40B4-BE49-F238E27FC236}">
                <a16:creationId xmlns:a16="http://schemas.microsoft.com/office/drawing/2014/main" id="{663BEF5B-CBAA-AC42-AE9B-2AE3D23806AB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1913337" y="5157192"/>
            <a:ext cx="311994" cy="311994"/>
          </a:xfrm>
          <a:prstGeom prst="rect">
            <a:avLst/>
          </a:prstGeom>
          <a:ln w="12700">
            <a:miter lim="400000"/>
          </a:ln>
        </p:spPr>
      </p:pic>
      <p:pic>
        <p:nvPicPr>
          <p:cNvPr id="33" name="image9.png" descr="C:\Users\boris\Dropbox\BMFoundry\02 BMWebApp\DEsign\Materials\report icons\report_vp.png">
            <a:extLst>
              <a:ext uri="{FF2B5EF4-FFF2-40B4-BE49-F238E27FC236}">
                <a16:creationId xmlns:a16="http://schemas.microsoft.com/office/drawing/2014/main" id="{4A9DF0C9-7B3A-324C-8FF1-31526B0201E7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7017687" y="536869"/>
            <a:ext cx="311994" cy="311994"/>
          </a:xfrm>
          <a:prstGeom prst="rect">
            <a:avLst/>
          </a:prstGeom>
          <a:ln w="12700">
            <a:miter lim="400000"/>
          </a:ln>
        </p:spPr>
      </p:pic>
      <p:pic>
        <p:nvPicPr>
          <p:cNvPr id="35" name="image6.png" descr="C:\Users\boris\Dropbox\BMFoundry\02 BMWebApp\DEsign\Materials\report icons\report_kp.png">
            <a:extLst>
              <a:ext uri="{FF2B5EF4-FFF2-40B4-BE49-F238E27FC236}">
                <a16:creationId xmlns:a16="http://schemas.microsoft.com/office/drawing/2014/main" id="{28F339DE-E274-CE4F-B408-8B6B74D3778D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077858" y="563927"/>
            <a:ext cx="311994" cy="311994"/>
          </a:xfrm>
          <a:prstGeom prst="rect">
            <a:avLst/>
          </a:prstGeom>
          <a:ln w="12700">
            <a:miter lim="400000"/>
          </a:ln>
        </p:spPr>
      </p:pic>
      <p:sp>
        <p:nvSpPr>
          <p:cNvPr id="39" name="Shape 26">
            <a:extLst>
              <a:ext uri="{FF2B5EF4-FFF2-40B4-BE49-F238E27FC236}">
                <a16:creationId xmlns:a16="http://schemas.microsoft.com/office/drawing/2014/main" id="{DE59AB39-557A-EE44-B3D5-C66DA1D3C7F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444400" y="2866518"/>
            <a:ext cx="2437200" cy="2287596"/>
          </a:xfrm>
          <a:prstGeom prst="rect">
            <a:avLst/>
          </a:prstGeom>
          <a:ln w="25400">
            <a:solidFill>
              <a:srgbClr val="96CDEA"/>
            </a:solidFill>
          </a:ln>
        </p:spPr>
        <p:txBody>
          <a:bodyPr/>
          <a:lstStyle/>
          <a:p>
            <a:endParaRPr dirty="0"/>
          </a:p>
        </p:txBody>
      </p:sp>
      <p:sp>
        <p:nvSpPr>
          <p:cNvPr id="43" name="Shape 27">
            <a:extLst>
              <a:ext uri="{FF2B5EF4-FFF2-40B4-BE49-F238E27FC236}">
                <a16:creationId xmlns:a16="http://schemas.microsoft.com/office/drawing/2014/main" id="{02F31581-2E34-7A48-B185-6E86DDE384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200" y="5155200"/>
            <a:ext cx="6131013" cy="1691650"/>
          </a:xfrm>
          <a:prstGeom prst="rect">
            <a:avLst/>
          </a:prstGeom>
          <a:ln w="25400">
            <a:solidFill>
              <a:srgbClr val="96CDEA"/>
            </a:solidFill>
          </a:ln>
        </p:spPr>
        <p:txBody>
          <a:bodyPr/>
          <a:lstStyle/>
          <a:p>
            <a:endParaRPr dirty="0"/>
          </a:p>
        </p:txBody>
      </p:sp>
      <p:sp>
        <p:nvSpPr>
          <p:cNvPr id="48" name="Shape 31">
            <a:extLst>
              <a:ext uri="{FF2B5EF4-FFF2-40B4-BE49-F238E27FC236}">
                <a16:creationId xmlns:a16="http://schemas.microsoft.com/office/drawing/2014/main" id="{863C3863-C8A4-2E41-A64B-2EF4D616966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00" y="546495"/>
            <a:ext cx="2437200" cy="4607619"/>
          </a:xfrm>
          <a:prstGeom prst="rect">
            <a:avLst/>
          </a:prstGeom>
          <a:ln w="25400">
            <a:solidFill>
              <a:srgbClr val="96CDEA"/>
            </a:solidFill>
          </a:ln>
        </p:spPr>
        <p:txBody>
          <a:bodyPr/>
          <a:lstStyle/>
          <a:p>
            <a:endParaRPr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F3639BF-24D3-054C-821E-9728AA2038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pl-PL"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188871F-CD64-C445-B3DB-B55CAF85DC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pl-PL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2">
            <a:extLst>
              <a:ext uri="{FF2B5EF4-FFF2-40B4-BE49-F238E27FC236}">
                <a16:creationId xmlns:a16="http://schemas.microsoft.com/office/drawing/2014/main" id="{83D0BE0F-5E46-C341-A951-C3DF8EC0E808}"/>
              </a:ext>
            </a:extLst>
          </p:cNvPr>
          <p:cNvSpPr/>
          <p:nvPr userDrawn="1"/>
        </p:nvSpPr>
        <p:spPr>
          <a:xfrm>
            <a:off x="0" y="0"/>
            <a:ext cx="12192000" cy="540000"/>
          </a:xfrm>
          <a:prstGeom prst="rect">
            <a:avLst/>
          </a:prstGeom>
          <a:solidFill>
            <a:srgbClr val="222222"/>
          </a:solidFill>
          <a:ln>
            <a:noFill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8" name="image10.pdf">
            <a:extLst>
              <a:ext uri="{FF2B5EF4-FFF2-40B4-BE49-F238E27FC236}">
                <a16:creationId xmlns:a16="http://schemas.microsoft.com/office/drawing/2014/main" id="{8C80D696-49F7-A64C-9728-05B0E05EB88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79511" y="128523"/>
            <a:ext cx="1512169" cy="291634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F48F05-EC8E-D649-B6A2-3331A5C8C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4852" y="124494"/>
            <a:ext cx="7182296" cy="3120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none" strike="noStrike" cap="none" spc="0" baseline="0">
          <a:ln>
            <a:noFill/>
          </a:ln>
          <a:solidFill>
            <a:schemeClr val="bg1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647700" marR="0" indent="-19050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Pct val="100000"/>
        <a:buFontTx/>
        <a:buChar char="–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066800" marR="0" indent="-15240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Pct val="100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524000" marR="0" indent="-15240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Pct val="100000"/>
        <a:buFontTx/>
        <a:buChar char="–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1981200" marR="0" indent="-15240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Pct val="100000"/>
        <a:buFontTx/>
        <a:buChar char="»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423160" marR="0" indent="-13716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Pct val="100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2880360" marR="0" indent="-13716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Pct val="100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337559" marR="0" indent="-137159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Pct val="100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3794759" marR="0" indent="-137159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Pct val="100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odelocanvas.ne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odelocanvas.net/curso-business-model-canvas/" TargetMode="External"/><Relationship Id="rId4" Type="http://schemas.openxmlformats.org/officeDocument/2006/relationships/hyperlink" Target="https://es.linkedin.com/in/tatyana-yun-690739a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E37D3E-D91C-9E45-84D5-E71D728AB0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s-ES" b="1" dirty="0"/>
              <a:t>Propuestas de valor</a:t>
            </a:r>
          </a:p>
          <a:p>
            <a:endParaRPr lang="es-ES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Ofrecer una alternativa más asequible a las cadenas de ropa más caras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B9BFCC1-A4B1-7C4D-A09C-0A7BDD570A2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s-ES" b="1" dirty="0"/>
              <a:t>Canales</a:t>
            </a:r>
          </a:p>
          <a:p>
            <a:endParaRPr lang="es-ES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Tiendas físicas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Plataforma web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Redes sociales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Canal </a:t>
            </a:r>
            <a:r>
              <a:rPr lang="es-ES" dirty="0" err="1"/>
              <a:t>Youtube</a:t>
            </a:r>
            <a:endParaRPr lang="es-E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 err="1"/>
              <a:t>Bloggers</a:t>
            </a:r>
            <a:r>
              <a:rPr lang="es-ES" dirty="0"/>
              <a:t> e </a:t>
            </a:r>
            <a:r>
              <a:rPr lang="es-ES" dirty="0" err="1"/>
              <a:t>influencers</a:t>
            </a:r>
            <a:endParaRPr lang="es-E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Atención al cliente: correo electrónico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 err="1"/>
              <a:t>Primania</a:t>
            </a:r>
            <a:r>
              <a:rPr lang="es-ES" dirty="0"/>
              <a:t>: plataforma interactiva para clientes de la marca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6B59929-7E9F-E241-9FC5-64B62FA8D59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s-ES" b="1" dirty="0"/>
              <a:t>Relación con clientes</a:t>
            </a:r>
          </a:p>
          <a:p>
            <a:endParaRPr lang="es-E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Concepto de moda rápida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Espacio para clientes: </a:t>
            </a:r>
            <a:r>
              <a:rPr lang="es-ES" dirty="0" err="1"/>
              <a:t>Primania</a:t>
            </a:r>
            <a:endParaRPr lang="es-E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Campañas de publicidad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Redes sociales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Servicio de Atención al Cliente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Web Primark: catálogo de novedades, precios, geolocalización de tiendas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D72760A3-2298-3547-8B71-8E1EDDB989F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s-ES" b="1" dirty="0"/>
              <a:t>Segmento de clientes</a:t>
            </a:r>
          </a:p>
          <a:p>
            <a:endParaRPr lang="es-ES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i="0" u="none" strike="noStrike" dirty="0">
                <a:solidFill>
                  <a:srgbClr val="000000"/>
                </a:solidFill>
                <a:effectLst/>
              </a:rPr>
              <a:t>Personas que buscan auténticas gangas sin necesidad de renunciar a las ultimas tendencias en moda</a:t>
            </a:r>
            <a:endParaRPr lang="es-E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0B15EED-4E69-7240-B958-ABA6228B1B9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s-ES" b="1" dirty="0"/>
              <a:t>Fuente de ingresos</a:t>
            </a:r>
          </a:p>
          <a:p>
            <a:endParaRPr lang="es-ES" dirty="0"/>
          </a:p>
          <a:p>
            <a:r>
              <a:rPr lang="es-ES" dirty="0"/>
              <a:t>Venta de grandes volúmenes de ropa en tiendas físicas y grandes superficies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CE384-97D1-544B-807B-598510C6ED7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ES" b="1" dirty="0"/>
              <a:t>Actividades clave</a:t>
            </a:r>
          </a:p>
          <a:p>
            <a:endParaRPr lang="es-ES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Diseño, manufactura, producción y logística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Análisis de últimas tendencias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Gestión red de tiendas y volumen d ventas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Servicio de Atención al Cliente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Contratación de personal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Actualización de canales de comunicación</a:t>
            </a:r>
          </a:p>
          <a:p>
            <a:endParaRPr lang="es-ES" b="1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980FFA2-4FA0-9D49-9304-88F04F34B00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s-ES" b="1" dirty="0"/>
              <a:t>Recursos clave</a:t>
            </a:r>
          </a:p>
          <a:p>
            <a:endParaRPr lang="es-ES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Marca propia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Red de tiendas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Profesionales distribuidos en diferentes áreas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Clientes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Web de la empresa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E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40467F3-E3FD-F148-AB23-8784DB1CA72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s-ES" b="1" dirty="0"/>
              <a:t>Estructura de costes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Publicidad y marketing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Costes por adquisición de materias primas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Inversión en investigación y desarrollo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Gestión de red logística y costes de transporte y distribución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Salarios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Gestión de red de tiendas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Gastos administrativos y legales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0366CA7-DF1A-634F-8641-1CD8CC926CF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s-ES" b="1" dirty="0"/>
              <a:t>Socios clave</a:t>
            </a:r>
          </a:p>
          <a:p>
            <a:endParaRPr lang="es-ES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ABF (</a:t>
            </a:r>
            <a:r>
              <a:rPr lang="es-ES" dirty="0" err="1"/>
              <a:t>Associated</a:t>
            </a:r>
            <a:r>
              <a:rPr lang="es-ES" dirty="0"/>
              <a:t> British </a:t>
            </a:r>
            <a:r>
              <a:rPr lang="es-ES" dirty="0" err="1"/>
              <a:t>Food</a:t>
            </a:r>
            <a:r>
              <a:rPr lang="es-ES" dirty="0"/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i="0" u="none" strike="noStrike" dirty="0" err="1">
                <a:solidFill>
                  <a:srgbClr val="000000"/>
                </a:solidFill>
                <a:effectLst/>
              </a:rPr>
              <a:t>Bloggers</a:t>
            </a:r>
            <a:r>
              <a:rPr lang="es-ES" i="0" u="none" strike="noStrike" dirty="0">
                <a:solidFill>
                  <a:srgbClr val="000000"/>
                </a:solidFill>
                <a:effectLst/>
              </a:rPr>
              <a:t> de belleza y de moda así como </a:t>
            </a:r>
            <a:r>
              <a:rPr lang="es-ES" i="0" u="none" strike="noStrike" dirty="0" err="1">
                <a:solidFill>
                  <a:srgbClr val="000000"/>
                </a:solidFill>
                <a:effectLst/>
              </a:rPr>
              <a:t>influencers</a:t>
            </a:r>
            <a:r>
              <a:rPr lang="es-ES" i="0" u="none" strike="noStrike" dirty="0">
                <a:solidFill>
                  <a:srgbClr val="000000"/>
                </a:solidFill>
                <a:effectLst/>
              </a:rPr>
              <a:t> internacionales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Proceso de manufactura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Proveedores de materias primas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(ETI) </a:t>
            </a:r>
            <a:r>
              <a:rPr lang="es-ES" dirty="0" err="1"/>
              <a:t>Ethical</a:t>
            </a:r>
            <a:r>
              <a:rPr lang="es-ES" dirty="0"/>
              <a:t> Trading </a:t>
            </a:r>
            <a:r>
              <a:rPr lang="es-ES" dirty="0" err="1"/>
              <a:t>Initiative</a:t>
            </a:r>
            <a:r>
              <a:rPr lang="es-ES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Acuerdo de colaboración con UNICEF</a:t>
            </a:r>
          </a:p>
          <a:p>
            <a:endParaRPr lang="es-ES" b="1" dirty="0"/>
          </a:p>
          <a:p>
            <a:endParaRPr lang="es-E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BF055A8-6300-6A40-BFCA-AE775E02D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4412" y="124494"/>
            <a:ext cx="10505243" cy="312078"/>
          </a:xfrm>
        </p:spPr>
        <p:txBody>
          <a:bodyPr>
            <a:normAutofit fontScale="90000"/>
          </a:bodyPr>
          <a:lstStyle/>
          <a:p>
            <a:r>
              <a:rPr lang="es-ES" sz="1800" b="1" i="0" u="none" strike="noStrike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Modelo de negocio Primark -  Diseñado por: </a:t>
            </a:r>
            <a:r>
              <a:rPr lang="es-ES" sz="1800" b="1" i="0" u="sng" strike="noStrike" dirty="0">
                <a:solidFill>
                  <a:schemeClr val="accent3"/>
                </a:solidFill>
                <a:effectLst/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modelocanvas.net </a:t>
            </a:r>
            <a:r>
              <a:rPr lang="es-ES" sz="1800" b="1" i="0" u="none" strike="noStrike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– Autora: </a:t>
            </a:r>
            <a:r>
              <a:rPr lang="es-ES" sz="1800" b="1" i="0" u="sng" strike="noStrike" dirty="0">
                <a:solidFill>
                  <a:schemeClr val="accent3"/>
                </a:solidFill>
                <a:effectLst/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Tatyana Yun</a:t>
            </a:r>
            <a:r>
              <a:rPr lang="es-ES" sz="1800" b="1" i="0" u="none" strike="noStrike" dirty="0">
                <a:solidFill>
                  <a:schemeClr val="accent3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s-ES" sz="1800" b="1" i="0" u="none" strike="noStrike" dirty="0">
                <a:solidFill>
                  <a:srgbClr val="FFFFFF"/>
                </a:solidFill>
                <a:effectLst/>
                <a:latin typeface="Arial" panose="020B0604020202020204" pitchFamily="34" charset="0"/>
              </a:rPr>
              <a:t>- Mi </a:t>
            </a:r>
            <a:r>
              <a:rPr lang="es-ES" sz="1800" b="1" i="0" u="sng" strike="noStrike" dirty="0">
                <a:solidFill>
                  <a:schemeClr val="accent5"/>
                </a:solidFill>
                <a:effectLst/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curso </a:t>
            </a:r>
            <a:r>
              <a:rPr lang="es-ES" sz="1800" b="1" i="0" u="sng" strike="noStrike" dirty="0" err="1">
                <a:solidFill>
                  <a:schemeClr val="accent5"/>
                </a:solidFill>
                <a:effectLst/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canvas</a:t>
            </a:r>
            <a:endParaRPr lang="pl-PL" dirty="0" err="1">
              <a:solidFill>
                <a:schemeClr val="accent5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0D659BE-34F5-624B-945E-5B72AEED0553}"/>
              </a:ext>
            </a:extLst>
          </p:cNvPr>
          <p:cNvSpPr txBox="1"/>
          <p:nvPr/>
        </p:nvSpPr>
        <p:spPr>
          <a:xfrm>
            <a:off x="728420" y="821410"/>
            <a:ext cx="92396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D5F4B171-F996-AE9B-2117-6BB72BF50438}"/>
              </a:ext>
            </a:extLst>
          </p:cNvPr>
          <p:cNvSpPr txBox="1"/>
          <p:nvPr/>
        </p:nvSpPr>
        <p:spPr>
          <a:xfrm>
            <a:off x="6400800" y="948267"/>
            <a:ext cx="92396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0088980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canvas_template">
  <a:themeElements>
    <a:clrScheme name="canvas_templa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anvas_templat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canvas_templa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canvas_template">
  <a:themeElements>
    <a:clrScheme name="canvas_templa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anvas_templat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canvas_templa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253</Words>
  <Application>Microsoft Office PowerPoint</Application>
  <PresentationFormat>Panorámica</PresentationFormat>
  <Paragraphs>58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canvas_template</vt:lpstr>
      <vt:lpstr>Modelo de negocio Primark -  Diseñado por: modelocanvas.net – Autora: Tatyana Yun - Mi curso canvas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Usuario</dc:creator>
  <cp:lastModifiedBy>Javier Diaz Redrado</cp:lastModifiedBy>
  <cp:revision>26</cp:revision>
  <dcterms:modified xsi:type="dcterms:W3CDTF">2023-06-06T16:48:52Z</dcterms:modified>
</cp:coreProperties>
</file>