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1" r:id="rId4"/>
    <p:sldMasterId id="2147483662" r:id="rId5"/>
  </p:sldMasterIdLst>
  <p:notesMasterIdLst>
    <p:notesMasterId r:id="rId6"/>
  </p:notesMasterIdLst>
  <p:sldIdLst>
    <p:sldId id="256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0eac2c6899_2_2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8" name="Google Shape;78;g10eac2c6899_2_2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1.png"/><Relationship Id="rId4" Type="http://schemas.openxmlformats.org/officeDocument/2006/relationships/image" Target="../media/image10.png"/><Relationship Id="rId10" Type="http://schemas.openxmlformats.org/officeDocument/2006/relationships/image" Target="../media/image7.png"/><Relationship Id="rId9" Type="http://schemas.openxmlformats.org/officeDocument/2006/relationships/image" Target="../media/image6.png"/><Relationship Id="rId5" Type="http://schemas.openxmlformats.org/officeDocument/2006/relationships/image" Target="../media/image9.png"/><Relationship Id="rId6" Type="http://schemas.openxmlformats.org/officeDocument/2006/relationships/image" Target="../media/image8.png"/><Relationship Id="rId7" Type="http://schemas.openxmlformats.org/officeDocument/2006/relationships/image" Target="../media/image5.png"/><Relationship Id="rId8" Type="http://schemas.openxmlformats.org/officeDocument/2006/relationships/image" Target="../media/image4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mc">
  <p:cSld name="bmc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idx="1" type="body"/>
          </p:nvPr>
        </p:nvSpPr>
        <p:spPr>
          <a:xfrm>
            <a:off x="3663410" y="410883"/>
            <a:ext cx="1827900" cy="3456196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Google Shape;56;p14"/>
          <p:cNvSpPr txBox="1"/>
          <p:nvPr>
            <p:ph idx="2" type="body"/>
          </p:nvPr>
        </p:nvSpPr>
        <p:spPr>
          <a:xfrm>
            <a:off x="5493521" y="2149200"/>
            <a:ext cx="1827900" cy="171720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14"/>
          <p:cNvSpPr txBox="1"/>
          <p:nvPr>
            <p:ph idx="3" type="body"/>
          </p:nvPr>
        </p:nvSpPr>
        <p:spPr>
          <a:xfrm>
            <a:off x="5493521" y="409872"/>
            <a:ext cx="1827900" cy="173958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14"/>
          <p:cNvSpPr txBox="1"/>
          <p:nvPr>
            <p:ph idx="4" type="body"/>
          </p:nvPr>
        </p:nvSpPr>
        <p:spPr>
          <a:xfrm>
            <a:off x="7324046" y="409871"/>
            <a:ext cx="1814400" cy="3457012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14"/>
          <p:cNvSpPr txBox="1"/>
          <p:nvPr>
            <p:ph idx="5" type="body"/>
          </p:nvPr>
        </p:nvSpPr>
        <p:spPr>
          <a:xfrm>
            <a:off x="4603660" y="3866400"/>
            <a:ext cx="4534786" cy="126900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14"/>
          <p:cNvSpPr txBox="1"/>
          <p:nvPr>
            <p:ph idx="6" type="body"/>
          </p:nvPr>
        </p:nvSpPr>
        <p:spPr>
          <a:xfrm>
            <a:off x="1833300" y="409871"/>
            <a:ext cx="1827900" cy="1740625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C:\Users\boris\Dropbox\BMFoundry\02 BMWebApp\DEsign\Materials\report icons\report_ch.png" id="61" name="Google Shape;61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103665" y="2129916"/>
            <a:ext cx="233996" cy="23399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cr.png" id="62" name="Google Shape;62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03665" y="386063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cs.png" id="63" name="Google Shape;63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876124" y="402652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cst.png" id="64" name="Google Shape;64;p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374980" y="3867894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ka.png" id="65" name="Google Shape;6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419909" y="422945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kr.png" id="66" name="Google Shape;66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384546" y="2139701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rs.png" id="67" name="Google Shape;67;p1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935003" y="3867894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vp.png" id="68" name="Google Shape;68;p14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5263265" y="402652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kp.png" id="69" name="Google Shape;69;p14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558394" y="422945"/>
            <a:ext cx="233995" cy="233996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4"/>
          <p:cNvSpPr txBox="1"/>
          <p:nvPr>
            <p:ph idx="7" type="body"/>
          </p:nvPr>
        </p:nvSpPr>
        <p:spPr>
          <a:xfrm>
            <a:off x="1833300" y="2149889"/>
            <a:ext cx="1827900" cy="1715697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4"/>
          <p:cNvSpPr txBox="1"/>
          <p:nvPr>
            <p:ph idx="8" type="body"/>
          </p:nvPr>
        </p:nvSpPr>
        <p:spPr>
          <a:xfrm>
            <a:off x="5400" y="3866400"/>
            <a:ext cx="4598260" cy="1268738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4"/>
          <p:cNvSpPr txBox="1"/>
          <p:nvPr>
            <p:ph idx="9" type="body"/>
          </p:nvPr>
        </p:nvSpPr>
        <p:spPr>
          <a:xfrm>
            <a:off x="5400" y="409871"/>
            <a:ext cx="1827900" cy="3455714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4"/>
          <p:cNvSpPr txBox="1"/>
          <p:nvPr>
            <p:ph type="title"/>
          </p:nvPr>
        </p:nvSpPr>
        <p:spPr>
          <a:xfrm>
            <a:off x="1878639" y="93370"/>
            <a:ext cx="5386722" cy="234059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only">
  <p:cSld name="title_only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>
            <a:off x="1878639" y="93370"/>
            <a:ext cx="5386722" cy="234059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0" y="0"/>
            <a:ext cx="9144000" cy="405000"/>
          </a:xfrm>
          <a:prstGeom prst="rect">
            <a:avLst/>
          </a:prstGeom>
          <a:solidFill>
            <a:srgbClr val="222222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2" name="Google Shape;52;p1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34633" y="96392"/>
            <a:ext cx="1134127" cy="21872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13"/>
          <p:cNvSpPr txBox="1"/>
          <p:nvPr>
            <p:ph type="title"/>
          </p:nvPr>
        </p:nvSpPr>
        <p:spPr>
          <a:xfrm>
            <a:off x="1878639" y="93370"/>
            <a:ext cx="5386722" cy="234059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2"/>
    <p:sldLayoutId id="2147483660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linkedin.com/in/tatyana-yun-690739a9/" TargetMode="External"/><Relationship Id="rId4" Type="http://schemas.openxmlformats.org/officeDocument/2006/relationships/hyperlink" Target="https://www.linkedin.com/in/tatyana-yun-690739a9/" TargetMode="External"/><Relationship Id="rId9" Type="http://schemas.openxmlformats.org/officeDocument/2006/relationships/hyperlink" Target="https://modelocanvas.net/curso-business-model-canvas/" TargetMode="External"/><Relationship Id="rId5" Type="http://schemas.openxmlformats.org/officeDocument/2006/relationships/hyperlink" Target="https://modelocanvas.net/" TargetMode="External"/><Relationship Id="rId6" Type="http://schemas.openxmlformats.org/officeDocument/2006/relationships/hyperlink" Target="https://modelocanvas.net/" TargetMode="External"/><Relationship Id="rId7" Type="http://schemas.openxmlformats.org/officeDocument/2006/relationships/hyperlink" Target="https://modelocanvas.net/curso-business-model-canvas/" TargetMode="External"/><Relationship Id="rId8" Type="http://schemas.openxmlformats.org/officeDocument/2006/relationships/hyperlink" Target="https://modelocanvas.net/curso-business-model-canva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/>
          <p:nvPr>
            <p:ph idx="1" type="body"/>
          </p:nvPr>
        </p:nvSpPr>
        <p:spPr>
          <a:xfrm>
            <a:off x="3663410" y="410883"/>
            <a:ext cx="1827900" cy="3456196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Propuestas de valor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206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Innovación y avance tecnológico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Seguridad y ética en IA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Accesibilidad y facilidad de Uso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16"/>
          <p:cNvSpPr txBox="1"/>
          <p:nvPr>
            <p:ph idx="2" type="body"/>
          </p:nvPr>
        </p:nvSpPr>
        <p:spPr>
          <a:xfrm>
            <a:off x="5493521" y="2149200"/>
            <a:ext cx="1827900" cy="171720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Canales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206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Plataforma online y APIs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Colaboraciones estratégicas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Publicaciones y recursos educativos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6"/>
          <p:cNvSpPr txBox="1"/>
          <p:nvPr>
            <p:ph idx="3" type="body"/>
          </p:nvPr>
        </p:nvSpPr>
        <p:spPr>
          <a:xfrm>
            <a:off x="5493521" y="409872"/>
            <a:ext cx="1827900" cy="173958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Relación con clientes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206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Soporte técnico y comunidad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Formación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Feedback y mejora continua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6"/>
          <p:cNvSpPr txBox="1"/>
          <p:nvPr>
            <p:ph idx="4" type="body"/>
          </p:nvPr>
        </p:nvSpPr>
        <p:spPr>
          <a:xfrm>
            <a:off x="7324046" y="409871"/>
            <a:ext cx="1814400" cy="3457012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Segmento de clientes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206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Empresas y corporaciones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Desarrolladores y creadores de tecnología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Sector educativo e investigación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6"/>
          <p:cNvSpPr txBox="1"/>
          <p:nvPr>
            <p:ph idx="5" type="body"/>
          </p:nvPr>
        </p:nvSpPr>
        <p:spPr>
          <a:xfrm>
            <a:off x="4603660" y="3866400"/>
            <a:ext cx="4534786" cy="126900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Fuente de ingresos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206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Acceso a APIs y licencias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Suscripciones y servicios premium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Consultoría y proyectos colaborativos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6"/>
          <p:cNvSpPr txBox="1"/>
          <p:nvPr>
            <p:ph idx="6" type="body"/>
          </p:nvPr>
        </p:nvSpPr>
        <p:spPr>
          <a:xfrm>
            <a:off x="1833300" y="409871"/>
            <a:ext cx="1827900" cy="1740625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Actividades clave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206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Investigación y desarrollo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Mantenimiento y mejora de plataformas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Colaboraciones y alianzas estratégicas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6"/>
          <p:cNvSpPr txBox="1"/>
          <p:nvPr>
            <p:ph idx="7" type="body"/>
          </p:nvPr>
        </p:nvSpPr>
        <p:spPr>
          <a:xfrm>
            <a:off x="1833300" y="2149889"/>
            <a:ext cx="1827900" cy="1715697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Recursos clave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206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Talento humano y expertise en IA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Infraestructura tecnológica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Propiedad intelectual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6"/>
          <p:cNvSpPr txBox="1"/>
          <p:nvPr>
            <p:ph idx="8" type="body"/>
          </p:nvPr>
        </p:nvSpPr>
        <p:spPr>
          <a:xfrm>
            <a:off x="5400" y="3866400"/>
            <a:ext cx="4598260" cy="1268738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Estructura de costes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206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Inversión en I+D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Costos de infraestructura tecnológica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Talento humano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6"/>
          <p:cNvSpPr txBox="1"/>
          <p:nvPr>
            <p:ph idx="9" type="body"/>
          </p:nvPr>
        </p:nvSpPr>
        <p:spPr>
          <a:xfrm>
            <a:off x="5400" y="409871"/>
            <a:ext cx="1827900" cy="3455714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Socios clave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206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Empresas tecnológicas y proveedores de infraestructura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Comunidad científica y académica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Usuarios y desarrolladores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6"/>
          <p:cNvSpPr txBox="1"/>
          <p:nvPr/>
        </p:nvSpPr>
        <p:spPr>
          <a:xfrm>
            <a:off x="546315" y="616058"/>
            <a:ext cx="69297" cy="27699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34275" spcFirstLastPara="1" rIns="342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6"/>
          <p:cNvSpPr txBox="1"/>
          <p:nvPr/>
        </p:nvSpPr>
        <p:spPr>
          <a:xfrm>
            <a:off x="1013065" y="263668"/>
            <a:ext cx="8415000" cy="23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rPr b="1" lang="es" sz="1218">
                <a:solidFill>
                  <a:srgbClr val="FFFFFF"/>
                </a:solidFill>
              </a:rPr>
              <a:t>Modelo de negocio </a:t>
            </a:r>
            <a:r>
              <a:rPr b="1" lang="es" sz="1218">
                <a:solidFill>
                  <a:srgbClr val="FBD4B4"/>
                </a:solidFill>
              </a:rPr>
              <a:t>OpenAI</a:t>
            </a:r>
            <a:r>
              <a:rPr b="1" lang="es" sz="1218">
                <a:solidFill>
                  <a:srgbClr val="FFFFFF"/>
                </a:solidFill>
              </a:rPr>
              <a:t>-  Diseñado por: </a:t>
            </a:r>
            <a:r>
              <a:rPr b="1" lang="es" sz="1218" u="sng">
                <a:solidFill>
                  <a:srgbClr val="B6D7A8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Tatyana Yun</a:t>
            </a:r>
            <a:r>
              <a:rPr b="1" lang="es" sz="1218" u="sng">
                <a:solidFill>
                  <a:srgbClr val="0000FF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b="1" lang="es" sz="1218">
                <a:solidFill>
                  <a:srgbClr val="FFFFFF"/>
                </a:solidFill>
              </a:rPr>
              <a:t>en </a:t>
            </a:r>
            <a:r>
              <a:rPr b="1" lang="es" sz="1218" u="sng">
                <a:solidFill>
                  <a:srgbClr val="B6D7A8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modelocanvas.net</a:t>
            </a:r>
            <a:r>
              <a:rPr b="1" lang="es" sz="1218" u="sng">
                <a:solidFill>
                  <a:srgbClr val="0000FF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b="1" lang="es" sz="1218">
                <a:solidFill>
                  <a:srgbClr val="D6E3BC"/>
                </a:solidFill>
              </a:rPr>
              <a:t> </a:t>
            </a:r>
            <a:r>
              <a:rPr b="1" lang="es" sz="1218">
                <a:solidFill>
                  <a:srgbClr val="FFFFFF"/>
                </a:solidFill>
              </a:rPr>
              <a:t>- Mira mi </a:t>
            </a:r>
            <a:r>
              <a:rPr b="1" lang="es" sz="1218" u="sng">
                <a:solidFill>
                  <a:srgbClr val="D0E0E3"/>
                </a:solidFill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curso canvas</a:t>
            </a:r>
            <a:br>
              <a:rPr lang="es" sz="1255" u="sng">
                <a:solidFill>
                  <a:srgbClr val="D0E0E3"/>
                </a:solidFill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</a:br>
            <a:br>
              <a:rPr b="1" lang="es" sz="1255" u="sng">
                <a:solidFill>
                  <a:srgbClr val="0000FF"/>
                </a:solidFill>
                <a:hlinkClick r:id="rId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</a:br>
            <a:endParaRPr b="1" sz="119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anvas_template">
  <a:themeElements>
    <a:clrScheme name="canvas_templa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