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61" r:id="rId4"/>
    <p:sldMasterId id="2147483662" r:id="rId5"/>
  </p:sldMasterIdLst>
  <p:notesMasterIdLst>
    <p:notesMasterId r:id="rId6"/>
  </p:notesMasterIdLst>
  <p:sldIdLst>
    <p:sldId id="256" r:id="rId7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slideMaster" Target="slideMasters/slideMaster2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g10eac2c6899_2_26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78" name="Google Shape;78;g10eac2c6899_2_26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Relationship Id="rId3" Type="http://schemas.openxmlformats.org/officeDocument/2006/relationships/image" Target="../media/image5.png"/><Relationship Id="rId4" Type="http://schemas.openxmlformats.org/officeDocument/2006/relationships/image" Target="../media/image3.png"/><Relationship Id="rId10" Type="http://schemas.openxmlformats.org/officeDocument/2006/relationships/image" Target="../media/image9.png"/><Relationship Id="rId9" Type="http://schemas.openxmlformats.org/officeDocument/2006/relationships/image" Target="../media/image7.png"/><Relationship Id="rId5" Type="http://schemas.openxmlformats.org/officeDocument/2006/relationships/image" Target="../media/image2.png"/><Relationship Id="rId6" Type="http://schemas.openxmlformats.org/officeDocument/2006/relationships/image" Target="../media/image4.png"/><Relationship Id="rId7" Type="http://schemas.openxmlformats.org/officeDocument/2006/relationships/image" Target="../media/image10.png"/><Relationship Id="rId8" Type="http://schemas.openxmlformats.org/officeDocument/2006/relationships/image" Target="../media/image6.png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mc">
  <p:cSld name="bmc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4"/>
          <p:cNvSpPr txBox="1"/>
          <p:nvPr>
            <p:ph idx="1" type="body"/>
          </p:nvPr>
        </p:nvSpPr>
        <p:spPr>
          <a:xfrm>
            <a:off x="3663410" y="410883"/>
            <a:ext cx="1827900" cy="3456196"/>
          </a:xfrm>
          <a:prstGeom prst="rect">
            <a:avLst/>
          </a:prstGeom>
          <a:noFill/>
          <a:ln cap="flat" cmpd="sng" w="25400">
            <a:solidFill>
              <a:srgbClr val="96CDE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34275" lIns="68575" spcFirstLastPara="1" rIns="68575" wrap="square" tIns="34275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None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85750" lvl="1" marL="9144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Char char="–"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85750" lvl="2" marL="13716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Char char="•"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85750" lvl="3" marL="18288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Char char="–"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85750" lvl="4" marL="22860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Char char="»"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85750" lvl="5" marL="27432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Char char="•"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85750" lvl="6" marL="32004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Char char="•"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85750" lvl="7" marL="36576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Char char="•"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85750" lvl="8" marL="41148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Char char="•"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6" name="Google Shape;56;p14"/>
          <p:cNvSpPr txBox="1"/>
          <p:nvPr>
            <p:ph idx="2" type="body"/>
          </p:nvPr>
        </p:nvSpPr>
        <p:spPr>
          <a:xfrm>
            <a:off x="5493521" y="2149200"/>
            <a:ext cx="1827900" cy="1717201"/>
          </a:xfrm>
          <a:prstGeom prst="rect">
            <a:avLst/>
          </a:prstGeom>
          <a:noFill/>
          <a:ln cap="flat" cmpd="sng" w="25400">
            <a:solidFill>
              <a:srgbClr val="96CDE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34275" lIns="68575" spcFirstLastPara="1" rIns="68575" wrap="square" tIns="34275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None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85750" lvl="1" marL="9144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Char char="–"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85750" lvl="2" marL="13716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Char char="•"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85750" lvl="3" marL="18288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Char char="–"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85750" lvl="4" marL="22860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Char char="»"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85750" lvl="5" marL="27432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Char char="•"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85750" lvl="6" marL="32004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Char char="•"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85750" lvl="7" marL="36576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Char char="•"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85750" lvl="8" marL="41148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Char char="•"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7" name="Google Shape;57;p14"/>
          <p:cNvSpPr txBox="1"/>
          <p:nvPr>
            <p:ph idx="3" type="body"/>
          </p:nvPr>
        </p:nvSpPr>
        <p:spPr>
          <a:xfrm>
            <a:off x="5493521" y="409872"/>
            <a:ext cx="1827900" cy="1739581"/>
          </a:xfrm>
          <a:prstGeom prst="rect">
            <a:avLst/>
          </a:prstGeom>
          <a:noFill/>
          <a:ln cap="flat" cmpd="sng" w="25400">
            <a:solidFill>
              <a:srgbClr val="96CDE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34275" lIns="68575" spcFirstLastPara="1" rIns="68575" wrap="square" tIns="34275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None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85750" lvl="1" marL="9144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Char char="–"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85750" lvl="2" marL="13716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Char char="•"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85750" lvl="3" marL="18288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Char char="–"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85750" lvl="4" marL="22860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Char char="»"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85750" lvl="5" marL="27432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Char char="•"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85750" lvl="6" marL="32004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Char char="•"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85750" lvl="7" marL="36576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Char char="•"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85750" lvl="8" marL="41148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Char char="•"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8" name="Google Shape;58;p14"/>
          <p:cNvSpPr txBox="1"/>
          <p:nvPr>
            <p:ph idx="4" type="body"/>
          </p:nvPr>
        </p:nvSpPr>
        <p:spPr>
          <a:xfrm>
            <a:off x="7324046" y="409871"/>
            <a:ext cx="1814400" cy="3457012"/>
          </a:xfrm>
          <a:prstGeom prst="rect">
            <a:avLst/>
          </a:prstGeom>
          <a:noFill/>
          <a:ln cap="flat" cmpd="sng" w="25400">
            <a:solidFill>
              <a:srgbClr val="96CDE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34275" lIns="68575" spcFirstLastPara="1" rIns="68575" wrap="square" tIns="34275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None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85750" lvl="1" marL="9144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Char char="–"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85750" lvl="2" marL="13716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Char char="•"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85750" lvl="3" marL="18288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Char char="–"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85750" lvl="4" marL="22860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Char char="»"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85750" lvl="5" marL="27432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Char char="•"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85750" lvl="6" marL="32004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Char char="•"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85750" lvl="7" marL="36576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Char char="•"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85750" lvl="8" marL="41148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Char char="•"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9" name="Google Shape;59;p14"/>
          <p:cNvSpPr txBox="1"/>
          <p:nvPr>
            <p:ph idx="5" type="body"/>
          </p:nvPr>
        </p:nvSpPr>
        <p:spPr>
          <a:xfrm>
            <a:off x="4603660" y="3866400"/>
            <a:ext cx="4534786" cy="1269001"/>
          </a:xfrm>
          <a:prstGeom prst="rect">
            <a:avLst/>
          </a:prstGeom>
          <a:noFill/>
          <a:ln cap="flat" cmpd="sng" w="25400">
            <a:solidFill>
              <a:srgbClr val="96CDE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34275" lIns="68575" spcFirstLastPara="1" rIns="68575" wrap="square" tIns="34275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None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85750" lvl="1" marL="9144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Char char="–"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85750" lvl="2" marL="13716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Char char="•"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85750" lvl="3" marL="18288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Char char="–"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85750" lvl="4" marL="22860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Char char="»"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85750" lvl="5" marL="27432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Char char="•"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85750" lvl="6" marL="32004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Char char="•"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85750" lvl="7" marL="36576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Char char="•"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85750" lvl="8" marL="41148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Char char="•"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0" name="Google Shape;60;p14"/>
          <p:cNvSpPr txBox="1"/>
          <p:nvPr>
            <p:ph idx="6" type="body"/>
          </p:nvPr>
        </p:nvSpPr>
        <p:spPr>
          <a:xfrm>
            <a:off x="1833300" y="409871"/>
            <a:ext cx="1827900" cy="1740625"/>
          </a:xfrm>
          <a:prstGeom prst="rect">
            <a:avLst/>
          </a:prstGeom>
          <a:noFill/>
          <a:ln cap="flat" cmpd="sng" w="25400">
            <a:solidFill>
              <a:srgbClr val="96CDE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34275" lIns="68575" spcFirstLastPara="1" rIns="68575" wrap="square" tIns="34275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None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85750" lvl="1" marL="9144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Char char="–"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85750" lvl="2" marL="13716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Char char="•"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85750" lvl="3" marL="18288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Char char="–"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85750" lvl="4" marL="22860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Char char="»"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85750" lvl="5" marL="27432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Char char="•"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85750" lvl="6" marL="32004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Char char="•"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85750" lvl="7" marL="36576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Char char="•"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85750" lvl="8" marL="41148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Char char="•"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pic>
        <p:nvPicPr>
          <p:cNvPr descr="C:\Users\boris\Dropbox\BMFoundry\02 BMWebApp\DEsign\Materials\report icons\report_ch.png" id="61" name="Google Shape;61;p1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103665" y="2129916"/>
            <a:ext cx="233996" cy="233995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C:\Users\boris\Dropbox\BMFoundry\02 BMWebApp\DEsign\Materials\report icons\report_cr.png" id="62" name="Google Shape;62;p1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103665" y="386063"/>
            <a:ext cx="233996" cy="233996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C:\Users\boris\Dropbox\BMFoundry\02 BMWebApp\DEsign\Materials\report icons\report_cs.png" id="63" name="Google Shape;63;p14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8876124" y="402652"/>
            <a:ext cx="233996" cy="233996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C:\Users\boris\Dropbox\BMFoundry\02 BMWebApp\DEsign\Materials\report icons\report_cst.png" id="64" name="Google Shape;64;p14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4374980" y="3867894"/>
            <a:ext cx="233996" cy="233996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C:\Users\boris\Dropbox\BMFoundry\02 BMWebApp\DEsign\Materials\report icons\report_ka.png" id="65" name="Google Shape;65;p14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3419909" y="422945"/>
            <a:ext cx="233996" cy="233996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C:\Users\boris\Dropbox\BMFoundry\02 BMWebApp\DEsign\Materials\report icons\report_kr.png" id="66" name="Google Shape;66;p14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3384546" y="2139701"/>
            <a:ext cx="233996" cy="233996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C:\Users\boris\Dropbox\BMFoundry\02 BMWebApp\DEsign\Materials\report icons\report_rs.png" id="67" name="Google Shape;67;p14"/>
          <p:cNvPicPr preferRelativeResize="0"/>
          <p:nvPr/>
        </p:nvPicPr>
        <p:blipFill rotWithShape="1">
          <a:blip r:embed="rId8">
            <a:alphaModFix/>
          </a:blip>
          <a:srcRect b="0" l="0" r="0" t="0"/>
          <a:stretch/>
        </p:blipFill>
        <p:spPr>
          <a:xfrm>
            <a:off x="8935003" y="3867894"/>
            <a:ext cx="233996" cy="233996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C:\Users\boris\Dropbox\BMFoundry\02 BMWebApp\DEsign\Materials\report icons\report_vp.png" id="68" name="Google Shape;68;p14"/>
          <p:cNvPicPr preferRelativeResize="0"/>
          <p:nvPr/>
        </p:nvPicPr>
        <p:blipFill rotWithShape="1">
          <a:blip r:embed="rId9">
            <a:alphaModFix/>
          </a:blip>
          <a:srcRect b="0" l="0" r="0" t="0"/>
          <a:stretch/>
        </p:blipFill>
        <p:spPr>
          <a:xfrm>
            <a:off x="5263265" y="402652"/>
            <a:ext cx="233996" cy="233996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C:\Users\boris\Dropbox\BMFoundry\02 BMWebApp\DEsign\Materials\report icons\report_kp.png" id="69" name="Google Shape;69;p14"/>
          <p:cNvPicPr preferRelativeResize="0"/>
          <p:nvPr/>
        </p:nvPicPr>
        <p:blipFill rotWithShape="1">
          <a:blip r:embed="rId10">
            <a:alphaModFix/>
          </a:blip>
          <a:srcRect b="0" l="0" r="0" t="0"/>
          <a:stretch/>
        </p:blipFill>
        <p:spPr>
          <a:xfrm>
            <a:off x="1558394" y="422945"/>
            <a:ext cx="233995" cy="233996"/>
          </a:xfrm>
          <a:prstGeom prst="rect">
            <a:avLst/>
          </a:prstGeom>
          <a:noFill/>
          <a:ln>
            <a:noFill/>
          </a:ln>
        </p:spPr>
      </p:pic>
      <p:sp>
        <p:nvSpPr>
          <p:cNvPr id="70" name="Google Shape;70;p14"/>
          <p:cNvSpPr txBox="1"/>
          <p:nvPr>
            <p:ph idx="7" type="body"/>
          </p:nvPr>
        </p:nvSpPr>
        <p:spPr>
          <a:xfrm>
            <a:off x="1833300" y="2149889"/>
            <a:ext cx="1827900" cy="1715697"/>
          </a:xfrm>
          <a:prstGeom prst="rect">
            <a:avLst/>
          </a:prstGeom>
          <a:noFill/>
          <a:ln cap="flat" cmpd="sng" w="25400">
            <a:solidFill>
              <a:srgbClr val="96CDE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34275" lIns="68575" spcFirstLastPara="1" rIns="68575" wrap="square" tIns="34275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None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85750" lvl="1" marL="9144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Char char="–"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85750" lvl="2" marL="13716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Char char="•"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85750" lvl="3" marL="18288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Char char="–"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85750" lvl="4" marL="22860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Char char="»"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85750" lvl="5" marL="27432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Char char="•"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85750" lvl="6" marL="32004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Char char="•"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85750" lvl="7" marL="36576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Char char="•"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85750" lvl="8" marL="41148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Char char="•"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1" name="Google Shape;71;p14"/>
          <p:cNvSpPr txBox="1"/>
          <p:nvPr>
            <p:ph idx="8" type="body"/>
          </p:nvPr>
        </p:nvSpPr>
        <p:spPr>
          <a:xfrm>
            <a:off x="5400" y="3866400"/>
            <a:ext cx="4598260" cy="1268738"/>
          </a:xfrm>
          <a:prstGeom prst="rect">
            <a:avLst/>
          </a:prstGeom>
          <a:noFill/>
          <a:ln cap="flat" cmpd="sng" w="25400">
            <a:solidFill>
              <a:srgbClr val="96CDE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34275" lIns="68575" spcFirstLastPara="1" rIns="68575" wrap="square" tIns="34275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None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85750" lvl="1" marL="9144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Char char="–"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85750" lvl="2" marL="13716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Char char="•"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85750" lvl="3" marL="18288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Char char="–"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85750" lvl="4" marL="22860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Char char="»"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85750" lvl="5" marL="27432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Char char="•"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85750" lvl="6" marL="32004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Char char="•"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85750" lvl="7" marL="36576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Char char="•"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85750" lvl="8" marL="41148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Char char="•"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2" name="Google Shape;72;p14"/>
          <p:cNvSpPr txBox="1"/>
          <p:nvPr>
            <p:ph idx="9" type="body"/>
          </p:nvPr>
        </p:nvSpPr>
        <p:spPr>
          <a:xfrm>
            <a:off x="5400" y="409871"/>
            <a:ext cx="1827900" cy="3455714"/>
          </a:xfrm>
          <a:prstGeom prst="rect">
            <a:avLst/>
          </a:prstGeom>
          <a:noFill/>
          <a:ln cap="flat" cmpd="sng" w="25400">
            <a:solidFill>
              <a:srgbClr val="96CDE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34275" lIns="68575" spcFirstLastPara="1" rIns="68575" wrap="square" tIns="34275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None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85750" lvl="1" marL="9144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Char char="–"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85750" lvl="2" marL="13716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Char char="•"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85750" lvl="3" marL="18288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Char char="–"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85750" lvl="4" marL="22860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Char char="»"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85750" lvl="5" marL="27432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Char char="•"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85750" lvl="6" marL="32004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Char char="•"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85750" lvl="7" marL="36576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Char char="•"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85750" lvl="8" marL="41148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Char char="•"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3" name="Google Shape;73;p14"/>
          <p:cNvSpPr txBox="1"/>
          <p:nvPr>
            <p:ph type="title"/>
          </p:nvPr>
        </p:nvSpPr>
        <p:spPr>
          <a:xfrm>
            <a:off x="1878639" y="93370"/>
            <a:ext cx="5386722" cy="234059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_only">
  <p:cSld name="title_only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5"/>
          <p:cNvSpPr txBox="1"/>
          <p:nvPr>
            <p:ph type="title"/>
          </p:nvPr>
        </p:nvSpPr>
        <p:spPr>
          <a:xfrm>
            <a:off x="1878639" y="93370"/>
            <a:ext cx="5386722" cy="234059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_rels/slideMaster2.xml.rels><?xml version="1.0" encoding="UTF-8" standalone="yes"?><Relationships xmlns="http://schemas.openxmlformats.org/package/2006/relationships"><Relationship Id="rId1" Type="http://schemas.openxmlformats.org/officeDocument/2006/relationships/image" Target="../media/image8.png"/><Relationship Id="rId2" Type="http://schemas.openxmlformats.org/officeDocument/2006/relationships/slideLayout" Target="../slideLayouts/slideLayout12.xml"/><Relationship Id="rId3" Type="http://schemas.openxmlformats.org/officeDocument/2006/relationships/slideLayout" Target="../slideLayouts/slideLayout13.xml"/><Relationship Id="rId4" Type="http://schemas.openxmlformats.org/officeDocument/2006/relationships/theme" Target="../theme/them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3"/>
          <p:cNvSpPr/>
          <p:nvPr/>
        </p:nvSpPr>
        <p:spPr>
          <a:xfrm>
            <a:off x="0" y="0"/>
            <a:ext cx="9144000" cy="405000"/>
          </a:xfrm>
          <a:prstGeom prst="rect">
            <a:avLst/>
          </a:prstGeom>
          <a:solidFill>
            <a:srgbClr val="222222"/>
          </a:solidFill>
          <a:ln>
            <a:noFill/>
          </a:ln>
        </p:spPr>
        <p:txBody>
          <a:bodyPr anchorCtr="0" anchor="ctr" bIns="34275" lIns="34275" spcFirstLastPara="1" rIns="34275" wrap="square" tIns="342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Calibri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52" name="Google Shape;52;p13"/>
          <p:cNvPicPr preferRelativeResize="0"/>
          <p:nvPr/>
        </p:nvPicPr>
        <p:blipFill rotWithShape="1">
          <a:blip r:embed="rId1">
            <a:alphaModFix/>
          </a:blip>
          <a:srcRect b="0" l="0" r="0" t="0"/>
          <a:stretch/>
        </p:blipFill>
        <p:spPr>
          <a:xfrm>
            <a:off x="134633" y="96392"/>
            <a:ext cx="1134127" cy="218726"/>
          </a:xfrm>
          <a:prstGeom prst="rect">
            <a:avLst/>
          </a:prstGeom>
          <a:noFill/>
          <a:ln>
            <a:noFill/>
          </a:ln>
        </p:spPr>
      </p:pic>
      <p:sp>
        <p:nvSpPr>
          <p:cNvPr id="53" name="Google Shape;53;p13"/>
          <p:cNvSpPr txBox="1"/>
          <p:nvPr>
            <p:ph type="title"/>
          </p:nvPr>
        </p:nvSpPr>
        <p:spPr>
          <a:xfrm>
            <a:off x="1878639" y="93370"/>
            <a:ext cx="5386722" cy="234059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rm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1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Arial"/>
              <a:buNone/>
              <a:defRPr b="1" i="0" sz="12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Arial"/>
              <a:buNone/>
              <a:defRPr b="1" i="0" sz="12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Arial"/>
              <a:buNone/>
              <a:defRPr b="1" i="0" sz="12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Arial"/>
              <a:buNone/>
              <a:defRPr b="1" i="0" sz="12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Arial"/>
              <a:buNone/>
              <a:defRPr b="1" i="0" sz="12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Arial"/>
              <a:buNone/>
              <a:defRPr b="1" i="0" sz="12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Arial"/>
              <a:buNone/>
              <a:defRPr b="1" i="0" sz="12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Arial"/>
              <a:buNone/>
              <a:defRPr b="1" i="0" sz="12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59" r:id="rId2"/>
    <p:sldLayoutId id="2147483660" r:id="rId3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.xml"/><Relationship Id="rId3" Type="http://schemas.openxmlformats.org/officeDocument/2006/relationships/hyperlink" Target="https://www.linkedin.com/in/tatyana-yun-690739a9/" TargetMode="External"/><Relationship Id="rId4" Type="http://schemas.openxmlformats.org/officeDocument/2006/relationships/hyperlink" Target="https://www.linkedin.com/in/tatyana-yun-690739a9/" TargetMode="External"/><Relationship Id="rId9" Type="http://schemas.openxmlformats.org/officeDocument/2006/relationships/hyperlink" Target="https://modelocanvas.net/curso-business-model-canvas/" TargetMode="External"/><Relationship Id="rId5" Type="http://schemas.openxmlformats.org/officeDocument/2006/relationships/hyperlink" Target="https://modelocanvas.net/" TargetMode="External"/><Relationship Id="rId6" Type="http://schemas.openxmlformats.org/officeDocument/2006/relationships/hyperlink" Target="https://modelocanvas.net/" TargetMode="External"/><Relationship Id="rId7" Type="http://schemas.openxmlformats.org/officeDocument/2006/relationships/hyperlink" Target="https://modelocanvas.net/curso-business-model-canvas/" TargetMode="External"/><Relationship Id="rId8" Type="http://schemas.openxmlformats.org/officeDocument/2006/relationships/hyperlink" Target="https://modelocanvas.net/curso-business-model-canvas/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6"/>
          <p:cNvSpPr txBox="1"/>
          <p:nvPr>
            <p:ph idx="1" type="body"/>
          </p:nvPr>
        </p:nvSpPr>
        <p:spPr>
          <a:xfrm>
            <a:off x="3663410" y="410883"/>
            <a:ext cx="1827900" cy="3456196"/>
          </a:xfrm>
          <a:prstGeom prst="rect">
            <a:avLst/>
          </a:prstGeom>
          <a:noFill/>
          <a:ln cap="flat" cmpd="sng" w="25400">
            <a:solidFill>
              <a:srgbClr val="96CDE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None/>
            </a:pPr>
            <a:r>
              <a:rPr b="1" lang="es"/>
              <a:t>Propuestas de valor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None/>
            </a:pPr>
            <a:r>
              <a:t/>
            </a:r>
            <a:endParaRPr/>
          </a:p>
          <a:p>
            <a:pPr indent="-133350" lvl="0" marL="12700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•"/>
            </a:pPr>
            <a:r>
              <a:rPr lang="es" sz="11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Calidad y frescura inigualables</a:t>
            </a:r>
            <a:endParaRPr sz="11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None/>
            </a:pPr>
            <a:r>
              <a:t/>
            </a:r>
            <a:endParaRPr sz="11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33350" lvl="0" marL="12700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•"/>
            </a:pPr>
            <a:r>
              <a:rPr lang="es" sz="11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Creatividad en el diseño</a:t>
            </a:r>
            <a:endParaRPr sz="11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None/>
            </a:pPr>
            <a:r>
              <a:t/>
            </a:r>
            <a:endParaRPr sz="11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33350" lvl="0" marL="12700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•"/>
            </a:pPr>
            <a:r>
              <a:rPr lang="es" sz="11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Ambiente acogedor y cálido</a:t>
            </a:r>
            <a:endParaRPr sz="11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None/>
            </a:pPr>
            <a:r>
              <a:t/>
            </a:r>
            <a:endParaRPr sz="11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33350" lvl="0" marL="12700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•"/>
            </a:pPr>
            <a:r>
              <a:rPr lang="es" sz="11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Servicio al cliente excepcional</a:t>
            </a:r>
            <a:endParaRPr sz="11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None/>
            </a:pPr>
            <a:r>
              <a:t/>
            </a:r>
            <a:endParaRPr sz="11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1" name="Google Shape;81;p16"/>
          <p:cNvSpPr txBox="1"/>
          <p:nvPr>
            <p:ph idx="2" type="body"/>
          </p:nvPr>
        </p:nvSpPr>
        <p:spPr>
          <a:xfrm>
            <a:off x="5493521" y="2149200"/>
            <a:ext cx="1827900" cy="1717201"/>
          </a:xfrm>
          <a:prstGeom prst="rect">
            <a:avLst/>
          </a:prstGeom>
          <a:noFill/>
          <a:ln cap="flat" cmpd="sng" w="25400">
            <a:solidFill>
              <a:srgbClr val="96CDE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None/>
            </a:pPr>
            <a:r>
              <a:rPr b="1" lang="es"/>
              <a:t>Canales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None/>
            </a:pPr>
            <a:r>
              <a:t/>
            </a:r>
            <a:endParaRPr/>
          </a:p>
          <a:p>
            <a:pPr indent="-133350" lvl="0" marL="12700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•"/>
            </a:pPr>
            <a:r>
              <a:rPr lang="es" sz="11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Local físico</a:t>
            </a:r>
            <a:endParaRPr sz="11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33350" lvl="0" marL="12700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•"/>
            </a:pPr>
            <a:r>
              <a:rPr lang="es" sz="11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Venta en línea y entrega a domicilio</a:t>
            </a:r>
            <a:endParaRPr sz="11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33350" lvl="0" marL="12700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•"/>
            </a:pPr>
            <a:r>
              <a:rPr lang="es" sz="11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Redes sociales y marketing digital</a:t>
            </a:r>
            <a:endParaRPr sz="11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33350" lvl="0" marL="12700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•"/>
            </a:pPr>
            <a:r>
              <a:rPr lang="es" sz="11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Participación en eventos y mercados</a:t>
            </a:r>
            <a:endParaRPr sz="11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2" name="Google Shape;82;p16"/>
          <p:cNvSpPr txBox="1"/>
          <p:nvPr>
            <p:ph idx="3" type="body"/>
          </p:nvPr>
        </p:nvSpPr>
        <p:spPr>
          <a:xfrm>
            <a:off x="5493525" y="409875"/>
            <a:ext cx="1867800" cy="1739700"/>
          </a:xfrm>
          <a:prstGeom prst="rect">
            <a:avLst/>
          </a:prstGeom>
          <a:noFill/>
          <a:ln cap="flat" cmpd="sng" w="25400">
            <a:solidFill>
              <a:srgbClr val="96CDE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None/>
            </a:pPr>
            <a:r>
              <a:rPr b="1" lang="es"/>
              <a:t>Relación con clientes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None/>
            </a:pPr>
            <a:r>
              <a:t/>
            </a:r>
            <a:endParaRPr/>
          </a:p>
          <a:p>
            <a:pPr indent="-133350" lvl="0" marL="12700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•"/>
            </a:pPr>
            <a:r>
              <a:rPr lang="es" sz="11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Atención al cliente personalizada</a:t>
            </a:r>
            <a:endParaRPr sz="11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33350" lvl="0" marL="12700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•"/>
            </a:pPr>
            <a:r>
              <a:rPr lang="es" sz="11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Programas de fidelidad y recompensas</a:t>
            </a:r>
            <a:endParaRPr sz="11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33350" lvl="0" marL="12700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•"/>
            </a:pPr>
            <a:r>
              <a:rPr lang="es" sz="11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Feedback activo y mejora continua</a:t>
            </a:r>
            <a:endParaRPr sz="11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33350" lvl="0" marL="12700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•"/>
            </a:pPr>
            <a:r>
              <a:rPr lang="es" sz="11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Experiencia de compra memorable</a:t>
            </a:r>
            <a:endParaRPr sz="11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3" name="Google Shape;83;p16"/>
          <p:cNvSpPr txBox="1"/>
          <p:nvPr>
            <p:ph idx="4" type="body"/>
          </p:nvPr>
        </p:nvSpPr>
        <p:spPr>
          <a:xfrm>
            <a:off x="7324046" y="409871"/>
            <a:ext cx="1814400" cy="3457012"/>
          </a:xfrm>
          <a:prstGeom prst="rect">
            <a:avLst/>
          </a:prstGeom>
          <a:noFill/>
          <a:ln cap="flat" cmpd="sng" w="25400">
            <a:solidFill>
              <a:srgbClr val="96CDE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None/>
            </a:pPr>
            <a:r>
              <a:rPr b="1" lang="es"/>
              <a:t>Segmento de clientes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None/>
            </a:pPr>
            <a:r>
              <a:t/>
            </a:r>
            <a:endParaRPr/>
          </a:p>
          <a:p>
            <a:pPr indent="-133350" lvl="0" marL="12700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•"/>
            </a:pPr>
            <a:r>
              <a:rPr lang="es" sz="11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Amantes de lo dulce de todas las edades</a:t>
            </a:r>
            <a:endParaRPr sz="11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None/>
            </a:pPr>
            <a:r>
              <a:t/>
            </a:r>
            <a:endParaRPr sz="11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33350" lvl="0" marL="12700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•"/>
            </a:pPr>
            <a:r>
              <a:rPr lang="es" sz="11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Clientes en busca de personalización</a:t>
            </a:r>
            <a:endParaRPr sz="11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None/>
            </a:pPr>
            <a:r>
              <a:t/>
            </a:r>
            <a:endParaRPr sz="11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33350" lvl="0" marL="12700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•"/>
            </a:pPr>
            <a:r>
              <a:rPr lang="es" sz="11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Visitantes habituales</a:t>
            </a:r>
            <a:endParaRPr sz="11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None/>
            </a:pPr>
            <a:r>
              <a:t/>
            </a:r>
            <a:endParaRPr sz="11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33350" lvl="0" marL="12700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•"/>
            </a:pPr>
            <a:r>
              <a:rPr lang="es" sz="11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Turistas y visitantes ocasionales</a:t>
            </a:r>
            <a:endParaRPr sz="11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4" name="Google Shape;84;p16"/>
          <p:cNvSpPr txBox="1"/>
          <p:nvPr>
            <p:ph idx="5" type="body"/>
          </p:nvPr>
        </p:nvSpPr>
        <p:spPr>
          <a:xfrm>
            <a:off x="4603660" y="3866400"/>
            <a:ext cx="4534786" cy="1269001"/>
          </a:xfrm>
          <a:prstGeom prst="rect">
            <a:avLst/>
          </a:prstGeom>
          <a:noFill/>
          <a:ln cap="flat" cmpd="sng" w="25400">
            <a:solidFill>
              <a:srgbClr val="96CDE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None/>
            </a:pPr>
            <a:r>
              <a:rPr b="1" lang="es"/>
              <a:t>Fuente de ingresos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None/>
            </a:pPr>
            <a:r>
              <a:t/>
            </a:r>
            <a:endParaRPr/>
          </a:p>
          <a:p>
            <a:pPr indent="-133350" lvl="0" marL="12700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•"/>
            </a:pPr>
            <a:r>
              <a:rPr lang="es" sz="11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Venta de pasteles y postres</a:t>
            </a:r>
            <a:endParaRPr sz="11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33350" lvl="0" marL="12700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•"/>
            </a:pPr>
            <a:r>
              <a:rPr lang="es" sz="11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Pedidos personalizados y catering</a:t>
            </a:r>
            <a:endParaRPr sz="11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33350" lvl="0" marL="12700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•"/>
            </a:pPr>
            <a:r>
              <a:rPr lang="es" sz="11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Venta de productos adicionales</a:t>
            </a:r>
            <a:endParaRPr sz="11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33350" lvl="0" marL="12700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•"/>
            </a:pPr>
            <a:r>
              <a:rPr lang="es" sz="11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Clases y talleres</a:t>
            </a:r>
            <a:endParaRPr sz="11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5" name="Google Shape;85;p16"/>
          <p:cNvSpPr txBox="1"/>
          <p:nvPr>
            <p:ph idx="6" type="body"/>
          </p:nvPr>
        </p:nvSpPr>
        <p:spPr>
          <a:xfrm>
            <a:off x="1833300" y="409871"/>
            <a:ext cx="1827900" cy="1740625"/>
          </a:xfrm>
          <a:prstGeom prst="rect">
            <a:avLst/>
          </a:prstGeom>
          <a:noFill/>
          <a:ln cap="flat" cmpd="sng" w="25400">
            <a:solidFill>
              <a:srgbClr val="96CDE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None/>
            </a:pPr>
            <a:r>
              <a:rPr b="1" lang="es"/>
              <a:t>Actividades clave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None/>
            </a:pPr>
            <a:r>
              <a:t/>
            </a:r>
            <a:endParaRPr/>
          </a:p>
          <a:p>
            <a:pPr indent="-133350" lvl="0" marL="12700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•"/>
            </a:pPr>
            <a:r>
              <a:rPr lang="es" sz="11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Preparación y producción</a:t>
            </a:r>
            <a:endParaRPr sz="11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33350" lvl="0" marL="12700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•"/>
            </a:pPr>
            <a:r>
              <a:rPr lang="es" sz="11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Diseño y personalización</a:t>
            </a:r>
            <a:endParaRPr sz="11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33350" lvl="0" marL="12700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•"/>
            </a:pPr>
            <a:r>
              <a:rPr lang="es" sz="11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Marketing y promoción</a:t>
            </a:r>
            <a:endParaRPr sz="11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33350" lvl="0" marL="12700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•"/>
            </a:pPr>
            <a:r>
              <a:rPr lang="es" sz="11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Gestión de inventario y suministros</a:t>
            </a:r>
            <a:endParaRPr sz="11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6" name="Google Shape;86;p16"/>
          <p:cNvSpPr txBox="1"/>
          <p:nvPr>
            <p:ph idx="7" type="body"/>
          </p:nvPr>
        </p:nvSpPr>
        <p:spPr>
          <a:xfrm>
            <a:off x="1833300" y="2149889"/>
            <a:ext cx="1827900" cy="1715697"/>
          </a:xfrm>
          <a:prstGeom prst="rect">
            <a:avLst/>
          </a:prstGeom>
          <a:noFill/>
          <a:ln cap="flat" cmpd="sng" w="25400">
            <a:solidFill>
              <a:srgbClr val="96CDE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None/>
            </a:pPr>
            <a:r>
              <a:rPr b="1" lang="es"/>
              <a:t>Recursos clave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None/>
            </a:pPr>
            <a:r>
              <a:t/>
            </a:r>
            <a:endParaRPr/>
          </a:p>
          <a:p>
            <a:pPr indent="-133350" lvl="0" marL="12700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•"/>
            </a:pPr>
            <a:r>
              <a:rPr lang="es" sz="11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Ingredientes de alta calidad</a:t>
            </a:r>
            <a:endParaRPr sz="11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33350" lvl="0" marL="12700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•"/>
            </a:pPr>
            <a:r>
              <a:rPr lang="es" sz="11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Habilidades de repostería y creatividad</a:t>
            </a:r>
            <a:endParaRPr sz="11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33350" lvl="0" marL="12700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•"/>
            </a:pPr>
            <a:r>
              <a:rPr lang="es" sz="11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Instalaciones y equipo adecuados</a:t>
            </a:r>
            <a:endParaRPr sz="11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33350" lvl="0" marL="12700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•"/>
            </a:pPr>
            <a:r>
              <a:rPr lang="es" sz="11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Marketing y presencia en línea</a:t>
            </a:r>
            <a:endParaRPr sz="11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7" name="Google Shape;87;p16"/>
          <p:cNvSpPr txBox="1"/>
          <p:nvPr>
            <p:ph idx="8" type="body"/>
          </p:nvPr>
        </p:nvSpPr>
        <p:spPr>
          <a:xfrm>
            <a:off x="5400" y="3866400"/>
            <a:ext cx="4598260" cy="1268738"/>
          </a:xfrm>
          <a:prstGeom prst="rect">
            <a:avLst/>
          </a:prstGeom>
          <a:noFill/>
          <a:ln cap="flat" cmpd="sng" w="25400">
            <a:solidFill>
              <a:srgbClr val="96CDE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None/>
            </a:pPr>
            <a:r>
              <a:rPr b="1" lang="es"/>
              <a:t>Estructura de costes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None/>
            </a:pPr>
            <a:r>
              <a:t/>
            </a:r>
            <a:endParaRPr/>
          </a:p>
          <a:p>
            <a:pPr indent="-133350" lvl="0" marL="12700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•"/>
            </a:pPr>
            <a:r>
              <a:rPr lang="es" sz="11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Costos de ingredientes y materiales</a:t>
            </a:r>
            <a:endParaRPr sz="11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33350" lvl="0" marL="12700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•"/>
            </a:pPr>
            <a:r>
              <a:rPr lang="es" sz="11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Salarios y capacitación del personal</a:t>
            </a:r>
            <a:endParaRPr sz="11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33350" lvl="0" marL="12700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•"/>
            </a:pPr>
            <a:r>
              <a:rPr lang="es" sz="11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Marketing y publicidad</a:t>
            </a:r>
            <a:endParaRPr sz="11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33350" lvl="0" marL="12700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•"/>
            </a:pPr>
            <a:r>
              <a:rPr lang="es" sz="11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Mantenimiento del local y equipos</a:t>
            </a:r>
            <a:endParaRPr sz="11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8" name="Google Shape;88;p16"/>
          <p:cNvSpPr txBox="1"/>
          <p:nvPr>
            <p:ph idx="9" type="body"/>
          </p:nvPr>
        </p:nvSpPr>
        <p:spPr>
          <a:xfrm>
            <a:off x="5400" y="409871"/>
            <a:ext cx="1827900" cy="3455714"/>
          </a:xfrm>
          <a:prstGeom prst="rect">
            <a:avLst/>
          </a:prstGeom>
          <a:noFill/>
          <a:ln cap="flat" cmpd="sng" w="25400">
            <a:solidFill>
              <a:srgbClr val="96CDE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None/>
            </a:pPr>
            <a:r>
              <a:rPr b="1" lang="es"/>
              <a:t>Socios clave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None/>
            </a:pPr>
            <a:r>
              <a:t/>
            </a:r>
            <a:endParaRPr/>
          </a:p>
          <a:p>
            <a:pPr indent="-133350" lvl="0" marL="12700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•"/>
            </a:pPr>
            <a:r>
              <a:rPr lang="es" sz="11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Proveedores de ingredientes</a:t>
            </a:r>
            <a:endParaRPr sz="11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None/>
            </a:pPr>
            <a:r>
              <a:t/>
            </a:r>
            <a:endParaRPr sz="11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33350" lvl="0" marL="12700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•"/>
            </a:pPr>
            <a:r>
              <a:rPr lang="es" sz="11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Plataformas de entrega y venta en línea</a:t>
            </a:r>
            <a:endParaRPr sz="11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None/>
            </a:pPr>
            <a:r>
              <a:t/>
            </a:r>
            <a:endParaRPr sz="11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33350" lvl="0" marL="12700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•"/>
            </a:pPr>
            <a:r>
              <a:rPr lang="es" sz="11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Escuelas y formadores de repostería</a:t>
            </a:r>
            <a:endParaRPr sz="11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None/>
            </a:pPr>
            <a:r>
              <a:t/>
            </a:r>
            <a:endParaRPr sz="11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33350" lvl="0" marL="12700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•"/>
            </a:pPr>
            <a:r>
              <a:rPr lang="es" sz="11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Comunidad local y negocios vecinos</a:t>
            </a:r>
            <a:endParaRPr sz="11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9" name="Google Shape;89;p16"/>
          <p:cNvSpPr txBox="1"/>
          <p:nvPr/>
        </p:nvSpPr>
        <p:spPr>
          <a:xfrm>
            <a:off x="546315" y="616058"/>
            <a:ext cx="69297" cy="276998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34275" spcFirstLastPara="1" rIns="34275" wrap="square" tIns="3427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alibri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0" name="Google Shape;90;p16"/>
          <p:cNvSpPr txBox="1"/>
          <p:nvPr/>
        </p:nvSpPr>
        <p:spPr>
          <a:xfrm>
            <a:off x="1013065" y="263668"/>
            <a:ext cx="8415000" cy="234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358"/>
              <a:buNone/>
            </a:pPr>
            <a:r>
              <a:rPr b="1" lang="es" sz="1218">
                <a:solidFill>
                  <a:srgbClr val="FFFFFF"/>
                </a:solidFill>
              </a:rPr>
              <a:t>Modelo de negocio </a:t>
            </a:r>
            <a:r>
              <a:rPr b="1" lang="es" sz="1218">
                <a:solidFill>
                  <a:srgbClr val="FBD4B4"/>
                </a:solidFill>
              </a:rPr>
              <a:t>Pastelería </a:t>
            </a:r>
            <a:r>
              <a:rPr b="1" lang="es" sz="1218">
                <a:solidFill>
                  <a:srgbClr val="FFFFFF"/>
                </a:solidFill>
              </a:rPr>
              <a:t>-  Diseñado por: </a:t>
            </a:r>
            <a:r>
              <a:rPr b="1" lang="es" sz="1218" u="sng">
                <a:solidFill>
                  <a:srgbClr val="B6D7A8"/>
                </a:solidFill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Tatyana Yun</a:t>
            </a:r>
            <a:r>
              <a:rPr b="1" lang="es" sz="1218" u="sng">
                <a:solidFill>
                  <a:srgbClr val="0000FF"/>
                </a:solidFill>
                <a:hlinkClick r:id="rId4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 </a:t>
            </a:r>
            <a:r>
              <a:rPr b="1" lang="es" sz="1218">
                <a:solidFill>
                  <a:srgbClr val="FFFFFF"/>
                </a:solidFill>
              </a:rPr>
              <a:t>en </a:t>
            </a:r>
            <a:r>
              <a:rPr b="1" lang="es" sz="1218" u="sng">
                <a:solidFill>
                  <a:srgbClr val="B6D7A8"/>
                </a:solidFill>
                <a:hlinkClick r:id="rId5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modelocanvas.net</a:t>
            </a:r>
            <a:r>
              <a:rPr b="1" lang="es" sz="1218" u="sng">
                <a:solidFill>
                  <a:srgbClr val="0000FF"/>
                </a:solidFill>
                <a:hlinkClick r:id="rId6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 </a:t>
            </a:r>
            <a:r>
              <a:rPr b="1" lang="es" sz="1218">
                <a:solidFill>
                  <a:srgbClr val="D6E3BC"/>
                </a:solidFill>
              </a:rPr>
              <a:t> </a:t>
            </a:r>
            <a:r>
              <a:rPr b="1" lang="es" sz="1218">
                <a:solidFill>
                  <a:srgbClr val="FFFFFF"/>
                </a:solidFill>
              </a:rPr>
              <a:t>- Mira mi </a:t>
            </a:r>
            <a:r>
              <a:rPr b="1" lang="es" sz="1218" u="sng">
                <a:solidFill>
                  <a:srgbClr val="D0E0E3"/>
                </a:solidFill>
                <a:hlinkClick r:id="rId7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curso canvas</a:t>
            </a:r>
            <a:br>
              <a:rPr lang="es" sz="1255" u="sng">
                <a:solidFill>
                  <a:srgbClr val="D0E0E3"/>
                </a:solidFill>
                <a:hlinkClick r:id="rId8">
                  <a:extLst>
                    <a:ext uri="{A12FA001-AC4F-418D-AE19-62706E023703}">
                      <ahyp:hlinkClr val="tx"/>
                    </a:ext>
                  </a:extLst>
                </a:hlinkClick>
              </a:rPr>
            </a:br>
            <a:br>
              <a:rPr b="1" lang="es" sz="1255" u="sng">
                <a:solidFill>
                  <a:srgbClr val="0000FF"/>
                </a:solidFill>
                <a:hlinkClick r:id="rId9">
                  <a:extLst>
                    <a:ext uri="{A12FA001-AC4F-418D-AE19-62706E023703}">
                      <ahyp:hlinkClr val="tx"/>
                    </a:ext>
                  </a:extLst>
                </a:hlinkClick>
              </a:rPr>
            </a:br>
            <a:endParaRPr b="1" sz="1190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canvas_template">
  <a:themeElements>
    <a:clrScheme name="canvas_templat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