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  <p:sldMasterId id="2147483662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eac2c6899_2_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8" name="Google Shape;78;g10eac2c6899_2_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10" Type="http://schemas.openxmlformats.org/officeDocument/2006/relationships/image" Target="../media/image2.png"/><Relationship Id="rId9" Type="http://schemas.openxmlformats.org/officeDocument/2006/relationships/image" Target="../media/image8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10.png"/><Relationship Id="rId8" Type="http://schemas.openxmlformats.org/officeDocument/2006/relationships/image" Target="../media/image3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mc">
  <p:cSld name="bmc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3663410" y="410883"/>
            <a:ext cx="1827900" cy="3456196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2" type="body"/>
          </p:nvPr>
        </p:nvSpPr>
        <p:spPr>
          <a:xfrm>
            <a:off x="5493521" y="2149200"/>
            <a:ext cx="1827900" cy="17172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3" type="body"/>
          </p:nvPr>
        </p:nvSpPr>
        <p:spPr>
          <a:xfrm>
            <a:off x="5493521" y="409872"/>
            <a:ext cx="1827900" cy="173958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4" type="body"/>
          </p:nvPr>
        </p:nvSpPr>
        <p:spPr>
          <a:xfrm>
            <a:off x="7324046" y="409871"/>
            <a:ext cx="1814400" cy="3457012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5" type="body"/>
          </p:nvPr>
        </p:nvSpPr>
        <p:spPr>
          <a:xfrm>
            <a:off x="4603660" y="3866400"/>
            <a:ext cx="4534786" cy="12690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6" type="body"/>
          </p:nvPr>
        </p:nvSpPr>
        <p:spPr>
          <a:xfrm>
            <a:off x="1833300" y="409871"/>
            <a:ext cx="1827900" cy="1740625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C:\Users\boris\Dropbox\BMFoundry\02 BMWebApp\DEsign\Materials\report icons\report_ch.png" id="61" name="Google Shape;61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103665" y="2129916"/>
            <a:ext cx="233996" cy="2339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r.png" id="62" name="Google Shape;6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03665" y="386063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s.png" id="63" name="Google Shape;6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76124" y="402652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cst.png" id="64" name="Google Shape;64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374980" y="3867894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a.png" id="65" name="Google Shape;6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419909" y="422945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r.png" id="66" name="Google Shape;66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384546" y="2139701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rs.png" id="67" name="Google Shape;67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935003" y="3867894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vp.png" id="68" name="Google Shape;68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263265" y="402652"/>
            <a:ext cx="233996" cy="2339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oris\Dropbox\BMFoundry\02 BMWebApp\DEsign\Materials\report icons\report_kp.png" id="69" name="Google Shape;69;p1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558394" y="422945"/>
            <a:ext cx="233995" cy="23399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>
            <p:ph idx="7" type="body"/>
          </p:nvPr>
        </p:nvSpPr>
        <p:spPr>
          <a:xfrm>
            <a:off x="1833300" y="2149889"/>
            <a:ext cx="1827900" cy="1715697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4"/>
          <p:cNvSpPr txBox="1"/>
          <p:nvPr>
            <p:ph idx="8" type="body"/>
          </p:nvPr>
        </p:nvSpPr>
        <p:spPr>
          <a:xfrm>
            <a:off x="5400" y="3866400"/>
            <a:ext cx="4598260" cy="1268738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4"/>
          <p:cNvSpPr txBox="1"/>
          <p:nvPr>
            <p:ph idx="9" type="body"/>
          </p:nvPr>
        </p:nvSpPr>
        <p:spPr>
          <a:xfrm>
            <a:off x="5400" y="409871"/>
            <a:ext cx="1827900" cy="3455714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8575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–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»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857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57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857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857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Char char="•"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4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405000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34633" y="96392"/>
            <a:ext cx="1134127" cy="21872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/>
          <p:nvPr>
            <p:ph type="title"/>
          </p:nvPr>
        </p:nvSpPr>
        <p:spPr>
          <a:xfrm>
            <a:off x="1878639" y="93370"/>
            <a:ext cx="5386722" cy="23405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linkedin.com/in/tatyana-yun-690739a9/" TargetMode="External"/><Relationship Id="rId4" Type="http://schemas.openxmlformats.org/officeDocument/2006/relationships/hyperlink" Target="https://www.linkedin.com/in/tatyana-yun-690739a9/" TargetMode="External"/><Relationship Id="rId9" Type="http://schemas.openxmlformats.org/officeDocument/2006/relationships/hyperlink" Target="https://modelocanvas.net/curso-business-model-canvas/" TargetMode="External"/><Relationship Id="rId5" Type="http://schemas.openxmlformats.org/officeDocument/2006/relationships/hyperlink" Target="https://modelocanvas.net/" TargetMode="External"/><Relationship Id="rId6" Type="http://schemas.openxmlformats.org/officeDocument/2006/relationships/hyperlink" Target="https://modelocanvas.net/" TargetMode="External"/><Relationship Id="rId7" Type="http://schemas.openxmlformats.org/officeDocument/2006/relationships/hyperlink" Target="https://modelocanvas.net/curso-business-model-canvas/" TargetMode="External"/><Relationship Id="rId8" Type="http://schemas.openxmlformats.org/officeDocument/2006/relationships/hyperlink" Target="https://modelocanvas.net/curso-business-model-canv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663410" y="410883"/>
            <a:ext cx="1827900" cy="3456196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Propuestas de valor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Calidad y sabor consistentes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Servicio rápido y conveniencia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Innovación en el menú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Accesibilidad y precio asequible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6"/>
          <p:cNvSpPr txBox="1"/>
          <p:nvPr>
            <p:ph idx="2" type="body"/>
          </p:nvPr>
        </p:nvSpPr>
        <p:spPr>
          <a:xfrm>
            <a:off x="5493521" y="2149200"/>
            <a:ext cx="1827900" cy="17172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Canales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Restaurantes físicos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Servicios de entrega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Plataformas digitales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Eventos y promociones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6"/>
          <p:cNvSpPr txBox="1"/>
          <p:nvPr>
            <p:ph idx="3" type="body"/>
          </p:nvPr>
        </p:nvSpPr>
        <p:spPr>
          <a:xfrm>
            <a:off x="5493521" y="409872"/>
            <a:ext cx="1827900" cy="173958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Relación con clientes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Atención al cliente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Programas de fidelidad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Comunicación activa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Experiencia personalizada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6"/>
          <p:cNvSpPr txBox="1"/>
          <p:nvPr>
            <p:ph idx="4" type="body"/>
          </p:nvPr>
        </p:nvSpPr>
        <p:spPr>
          <a:xfrm>
            <a:off x="7324046" y="409871"/>
            <a:ext cx="1814400" cy="3457012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Segmento de clientes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Familias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Jóvenes y estudiantes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Trabajadores ocupados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Aficionados a la comida rápida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6"/>
          <p:cNvSpPr txBox="1"/>
          <p:nvPr>
            <p:ph idx="5" type="body"/>
          </p:nvPr>
        </p:nvSpPr>
        <p:spPr>
          <a:xfrm>
            <a:off x="4603660" y="3866400"/>
            <a:ext cx="4534786" cy="1269001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Fuente de ingresos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Ventas directas en restaurantes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Franquicias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Servicios de entrega y pedidos digitales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Promociones y productos de edición limitada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6"/>
          <p:cNvSpPr txBox="1"/>
          <p:nvPr>
            <p:ph idx="6" type="body"/>
          </p:nvPr>
        </p:nvSpPr>
        <p:spPr>
          <a:xfrm>
            <a:off x="1833300" y="409871"/>
            <a:ext cx="1827900" cy="1740625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Actividades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Desarrollo y mejora de productos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Gestión de la cadena de suministro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Marketing y promoción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Operaciones en restaurantes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6"/>
          <p:cNvSpPr txBox="1"/>
          <p:nvPr>
            <p:ph idx="7" type="body"/>
          </p:nvPr>
        </p:nvSpPr>
        <p:spPr>
          <a:xfrm>
            <a:off x="1833300" y="2149889"/>
            <a:ext cx="1827900" cy="1715697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Recursos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Cadena de suministro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Tecnologia y sistemas de información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Marca y marketing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Talento humano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6"/>
          <p:cNvSpPr txBox="1"/>
          <p:nvPr>
            <p:ph idx="8" type="body"/>
          </p:nvPr>
        </p:nvSpPr>
        <p:spPr>
          <a:xfrm>
            <a:off x="5400" y="3866400"/>
            <a:ext cx="4598260" cy="1268738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Estructura de costes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Costes de ingredientes y producción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Operaciones de restaurantes y franquicias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Marketing y publicidad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Desarrollo tecnológico y digital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6"/>
          <p:cNvSpPr txBox="1"/>
          <p:nvPr>
            <p:ph idx="9" type="body"/>
          </p:nvPr>
        </p:nvSpPr>
        <p:spPr>
          <a:xfrm>
            <a:off x="5400" y="409871"/>
            <a:ext cx="1827900" cy="3455714"/>
          </a:xfrm>
          <a:prstGeom prst="rect">
            <a:avLst/>
          </a:prstGeom>
          <a:noFill/>
          <a:ln cap="flat" cmpd="sng" w="25400">
            <a:solidFill>
              <a:srgbClr val="96CDE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b="1" lang="es"/>
              <a:t>Socios clave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t/>
            </a:r>
            <a:endParaRPr/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Proveedores de alimentos y bebidas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Franquiciados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Plataformas de entrega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1270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Agencias de marketing y publicidad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546315" y="616058"/>
            <a:ext cx="69297" cy="27699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6"/>
          <p:cNvSpPr txBox="1"/>
          <p:nvPr/>
        </p:nvSpPr>
        <p:spPr>
          <a:xfrm>
            <a:off x="1013065" y="263668"/>
            <a:ext cx="8415000" cy="23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b="1" lang="es" sz="1218">
                <a:solidFill>
                  <a:srgbClr val="FFFFFF"/>
                </a:solidFill>
              </a:rPr>
              <a:t>Modelo de negocio </a:t>
            </a:r>
            <a:r>
              <a:rPr b="1" lang="es" sz="1218">
                <a:solidFill>
                  <a:srgbClr val="FBD4B4"/>
                </a:solidFill>
              </a:rPr>
              <a:t>Burger King</a:t>
            </a:r>
            <a:r>
              <a:rPr b="1" lang="es" sz="1218">
                <a:solidFill>
                  <a:srgbClr val="FFFFFF"/>
                </a:solidFill>
              </a:rPr>
              <a:t>-  Diseñado por: </a:t>
            </a:r>
            <a:r>
              <a:rPr b="1" lang="es" sz="1218" u="sng">
                <a:solidFill>
                  <a:srgbClr val="B6D7A8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Tatyana Yun</a:t>
            </a:r>
            <a:r>
              <a:rPr b="1" lang="es" sz="1218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s" sz="1218">
                <a:solidFill>
                  <a:srgbClr val="FFFFFF"/>
                </a:solidFill>
              </a:rPr>
              <a:t>en </a:t>
            </a:r>
            <a:r>
              <a:rPr b="1" lang="es" sz="1218" u="sng">
                <a:solidFill>
                  <a:srgbClr val="B6D7A8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modelocanvas.net</a:t>
            </a:r>
            <a:r>
              <a:rPr b="1" lang="es" sz="1218" u="sng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es" sz="1218">
                <a:solidFill>
                  <a:srgbClr val="D6E3BC"/>
                </a:solidFill>
              </a:rPr>
              <a:t> </a:t>
            </a:r>
            <a:r>
              <a:rPr b="1" lang="es" sz="1218">
                <a:solidFill>
                  <a:srgbClr val="FFFFFF"/>
                </a:solidFill>
              </a:rPr>
              <a:t>- Mira mi </a:t>
            </a:r>
            <a:r>
              <a:rPr b="1" lang="es" sz="1218" u="sng">
                <a:solidFill>
                  <a:srgbClr val="D0E0E3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curso canvas</a:t>
            </a:r>
            <a:br>
              <a:rPr lang="es" sz="1255" u="sng">
                <a:solidFill>
                  <a:srgbClr val="D0E0E3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br>
              <a:rPr b="1" lang="es" sz="1255" u="sng">
                <a:solidFill>
                  <a:srgbClr val="0000FF"/>
                </a:solid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endParaRPr b="1" sz="119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anvas_template">
  <a:themeElements>
    <a:clrScheme name="canvas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